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Advent Pro Light" panose="020B0604020202020204" charset="0"/>
      <p:regular r:id="rId14"/>
      <p:bold r:id="rId15"/>
      <p:italic r:id="rId16"/>
      <p:boldItalic r:id="rId17"/>
    </p:embeddedFont>
    <p:embeddedFont>
      <p:font typeface="Anton" pitchFamily="2" charset="0"/>
      <p:regular r:id="rId18"/>
    </p:embeddedFont>
    <p:embeddedFont>
      <p:font typeface="Fira Sans Condensed Light" panose="020B0403050000020004" pitchFamily="34" charset="0"/>
      <p:regular r:id="rId19"/>
      <p:bold r:id="rId20"/>
      <p:italic r:id="rId21"/>
      <p:boldItalic r:id="rId22"/>
    </p:embeddedFont>
    <p:embeddedFont>
      <p:font typeface="Phetsarath OT" panose="02000500000000000001" pitchFamily="2" charset="2"/>
      <p:regular r:id="rId23"/>
    </p:embeddedFont>
    <p:embeddedFont>
      <p:font typeface="Rajdhani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8gInmueq8AmW+VV0a+pmbvFVR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fa6425298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1fa6425298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f875f137f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1f875f137f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4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4705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1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horturl.asia/0E1g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2AE0FA13-5E15-451A-9995-67DAFF3E47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4437428"/>
                  </p:ext>
                </p:extLst>
              </p:nvPr>
            </p:nvGraphicFramePr>
            <p:xfrm>
              <a:off x="8779669" y="1964532"/>
              <a:ext cx="2286000" cy="1285875"/>
            </p:xfrm>
            <a:graphic>
              <a:graphicData uri="http://schemas.microsoft.com/office/powerpoint/2016/slidezoom">
                <pslz:sldZm>
                  <pslz:sldZmObj sldId="256" cId="0">
                    <pslz:zmPr id="{D5945E48-2193-4475-A207-6DF27D7665C1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AE0FA13-5E15-451A-9995-67DAFF3E47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79669" y="1964532"/>
                <a:ext cx="2286000" cy="128587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1CD545F-9ED8-42F3-A55D-D9DEDDBBA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80" y="666846"/>
            <a:ext cx="6553200" cy="34240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Google Shape;58;p2">
            <a:extLst>
              <a:ext uri="{FF2B5EF4-FFF2-40B4-BE49-F238E27FC236}">
                <a16:creationId xmlns:a16="http://schemas.microsoft.com/office/drawing/2014/main" id="{7F8B85EA-1206-4378-BC9F-9BE2E6549680}"/>
              </a:ext>
            </a:extLst>
          </p:cNvPr>
          <p:cNvSpPr txBox="1">
            <a:spLocks/>
          </p:cNvSpPr>
          <p:nvPr/>
        </p:nvSpPr>
        <p:spPr>
          <a:xfrm>
            <a:off x="2621280" y="3440907"/>
            <a:ext cx="3783838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-US" sz="4000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  <a:ea typeface="Phetsarath OT" panose="02000500000000000001" pitchFamily="2" charset="2"/>
                <a:cs typeface="Phetsarath OT" panose="02000500000000000001" pitchFamily="2" charset="2"/>
              </a:rPr>
              <a:t>Voice assistant</a:t>
            </a:r>
            <a:endParaRPr lang="lo-LA" sz="4000" b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fa64252986_2_0"/>
          <p:cNvSpPr txBox="1"/>
          <p:nvPr/>
        </p:nvSpPr>
        <p:spPr>
          <a:xfrm>
            <a:off x="475390" y="284341"/>
            <a:ext cx="482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6.DEMO</a:t>
            </a:r>
            <a:endParaRPr sz="2000" b="0" i="0" u="none" strike="noStrike" cap="none" dirty="0">
              <a:solidFill>
                <a:srgbClr val="000000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  <a:sym typeface="Arial"/>
            </a:endParaRPr>
          </a:p>
        </p:txBody>
      </p:sp>
      <p:sp>
        <p:nvSpPr>
          <p:cNvPr id="374" name="Google Shape;374;g1fa64252986_2_0"/>
          <p:cNvSpPr txBox="1"/>
          <p:nvPr/>
        </p:nvSpPr>
        <p:spPr>
          <a:xfrm>
            <a:off x="1177625" y="623575"/>
            <a:ext cx="6463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u="sng" dirty="0">
                <a:solidFill>
                  <a:srgbClr val="FF00FF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https://shorturl.asia/0E1gm</a:t>
            </a:r>
            <a:endParaRPr sz="2300" b="1" dirty="0">
              <a:solidFill>
                <a:srgbClr val="FF00FF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375" name="Google Shape;375;g1fa64252986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7100" y="1277500"/>
            <a:ext cx="3524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1230907" y="463518"/>
            <a:ext cx="6183095" cy="1565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dirty="0"/>
              <a:t>THANKS for listeni</a:t>
            </a:r>
            <a:r>
              <a:rPr lang="en-US" sz="4400" dirty="0"/>
              <a:t>ng </a:t>
            </a:r>
            <a:endParaRPr sz="4400" dirty="0"/>
          </a:p>
        </p:txBody>
      </p:sp>
      <p:sp>
        <p:nvSpPr>
          <p:cNvPr id="381" name="Google Shape;381;p22"/>
          <p:cNvSpPr txBox="1"/>
          <p:nvPr/>
        </p:nvSpPr>
        <p:spPr>
          <a:xfrm>
            <a:off x="2286000" y="2066206"/>
            <a:ext cx="45720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Do you have any questions?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1037" y="-238198"/>
            <a:ext cx="3189475" cy="1840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2"/>
          <p:cNvGrpSpPr/>
          <p:nvPr/>
        </p:nvGrpSpPr>
        <p:grpSpPr>
          <a:xfrm>
            <a:off x="3506829" y="3578232"/>
            <a:ext cx="392738" cy="327424"/>
            <a:chOff x="3303268" y="3817349"/>
            <a:chExt cx="346056" cy="345674"/>
          </a:xfrm>
        </p:grpSpPr>
        <p:sp>
          <p:nvSpPr>
            <p:cNvPr id="384" name="Google Shape;384;p2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8" name="Google Shape;388;p22"/>
          <p:cNvGrpSpPr/>
          <p:nvPr/>
        </p:nvGrpSpPr>
        <p:grpSpPr>
          <a:xfrm>
            <a:off x="4149567" y="3569774"/>
            <a:ext cx="392738" cy="327423"/>
            <a:chOff x="3752358" y="3817349"/>
            <a:chExt cx="346056" cy="345674"/>
          </a:xfrm>
        </p:grpSpPr>
        <p:sp>
          <p:nvSpPr>
            <p:cNvPr id="389" name="Google Shape;389;p2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p22"/>
          <p:cNvGrpSpPr/>
          <p:nvPr/>
        </p:nvGrpSpPr>
        <p:grpSpPr>
          <a:xfrm>
            <a:off x="4763095" y="3597768"/>
            <a:ext cx="412745" cy="327424"/>
            <a:chOff x="4201447" y="3817349"/>
            <a:chExt cx="346024" cy="345674"/>
          </a:xfrm>
        </p:grpSpPr>
        <p:sp>
          <p:nvSpPr>
            <p:cNvPr id="394" name="Google Shape;394;p22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22"/>
          <p:cNvGrpSpPr/>
          <p:nvPr/>
        </p:nvGrpSpPr>
        <p:grpSpPr>
          <a:xfrm>
            <a:off x="5341159" y="3600315"/>
            <a:ext cx="412744" cy="283259"/>
            <a:chOff x="5549861" y="3817349"/>
            <a:chExt cx="345642" cy="345674"/>
          </a:xfrm>
        </p:grpSpPr>
        <p:sp>
          <p:nvSpPr>
            <p:cNvPr id="397" name="Google Shape;397;p22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0" name="Google Shape;400;p22"/>
          <p:cNvCxnSpPr/>
          <p:nvPr/>
        </p:nvCxnSpPr>
        <p:spPr>
          <a:xfrm rot="10800000">
            <a:off x="1670858" y="4389120"/>
            <a:ext cx="628442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1" name="Google Shape;401;p22"/>
          <p:cNvSpPr txBox="1"/>
          <p:nvPr/>
        </p:nvSpPr>
        <p:spPr>
          <a:xfrm>
            <a:off x="-165350" y="90125"/>
            <a:ext cx="89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>
            <a:spLocks noGrp="1"/>
          </p:cNvSpPr>
          <p:nvPr>
            <p:ph type="title"/>
          </p:nvPr>
        </p:nvSpPr>
        <p:spPr>
          <a:xfrm>
            <a:off x="2391280" y="1172581"/>
            <a:ext cx="5181095" cy="53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MAJOR : FNS ( Computer science ).</a:t>
            </a:r>
            <a:endParaRPr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58" name="Google Shape;58;p2"/>
          <p:cNvSpPr txBox="1">
            <a:spLocks noGrp="1"/>
          </p:cNvSpPr>
          <p:nvPr>
            <p:ph type="title" idx="2"/>
          </p:nvPr>
        </p:nvSpPr>
        <p:spPr>
          <a:xfrm>
            <a:off x="565651" y="2476614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ນຳສະເໜີໂດຍ</a:t>
            </a:r>
            <a:r>
              <a:rPr lang="en-US" u="sng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: </a:t>
            </a:r>
            <a:endParaRPr u="sng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  <a:sym typeface="Arial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ubTitle" idx="3"/>
          </p:nvPr>
        </p:nvSpPr>
        <p:spPr>
          <a:xfrm>
            <a:off x="1125200" y="3000325"/>
            <a:ext cx="40749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000" b="1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ທ້າວ</a:t>
            </a:r>
            <a:r>
              <a:rPr lang="en-US" sz="20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</a:t>
            </a:r>
            <a:r>
              <a:rPr lang="en-US" sz="2000" b="1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ບຸນເຫຼື່ອມ</a:t>
            </a:r>
            <a:r>
              <a:rPr lang="en-US" sz="20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</a:t>
            </a:r>
            <a:r>
              <a:rPr lang="en-US" sz="2000" b="1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ແສງຄໍາຢອງ</a:t>
            </a:r>
            <a:r>
              <a:rPr lang="en-US" sz="20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.</a:t>
            </a:r>
            <a:endParaRPr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0" indent="0">
              <a:spcBef>
                <a:spcPts val="1600"/>
              </a:spcBef>
            </a:pPr>
            <a:r>
              <a:rPr lang="lo-LA" sz="20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ນາງ ຊຸນມີ ຈັນທະວົງ.</a:t>
            </a:r>
            <a:endParaRPr lang="lo-LA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endParaRPr lang="lo-LA" sz="2000" b="1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endParaRPr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  <a:sym typeface="Arial"/>
            </a:endParaRPr>
          </a:p>
        </p:txBody>
      </p:sp>
      <p:sp>
        <p:nvSpPr>
          <p:cNvPr id="60" name="Google Shape;60;p2"/>
          <p:cNvSpPr txBox="1">
            <a:spLocks noGrp="1"/>
          </p:cNvSpPr>
          <p:nvPr>
            <p:ph type="title" idx="4"/>
          </p:nvPr>
        </p:nvSpPr>
        <p:spPr>
          <a:xfrm>
            <a:off x="1941937" y="1856766"/>
            <a:ext cx="5574457" cy="4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   </a:t>
            </a:r>
            <a:r>
              <a:rPr lang="en-US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ສອນໂດຍ</a:t>
            </a: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: </a:t>
            </a:r>
            <a:r>
              <a:rPr lang="en-US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ອຈ</a:t>
            </a: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. </a:t>
            </a:r>
            <a:r>
              <a:rPr lang="en-US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ປອ</a:t>
            </a: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</a:t>
            </a:r>
            <a:r>
              <a:rPr lang="en-US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ສົມສັກ</a:t>
            </a: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</a:t>
            </a:r>
            <a:r>
              <a:rPr lang="en-US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ອິນທະສອນ</a:t>
            </a:r>
            <a:endParaRPr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  <a:sym typeface="Arial"/>
            </a:endParaRPr>
          </a:p>
        </p:txBody>
      </p:sp>
      <p:sp>
        <p:nvSpPr>
          <p:cNvPr id="61" name="Google Shape;61;p2"/>
          <p:cNvSpPr txBox="1">
            <a:spLocks noGrp="1"/>
          </p:cNvSpPr>
          <p:nvPr>
            <p:ph type="subTitle" idx="5"/>
          </p:nvPr>
        </p:nvSpPr>
        <p:spPr>
          <a:xfrm>
            <a:off x="5057924" y="2834103"/>
            <a:ext cx="3275207" cy="154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1600"/>
              </a:spcBef>
            </a:pPr>
            <a:r>
              <a:rPr lang="lo-LA" sz="20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ທ້າວ ພານຸ ບຸດດາວົງ.</a:t>
            </a:r>
            <a:endParaRPr lang="en-US" sz="2000" b="1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-US" sz="2000" b="1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ນາງ</a:t>
            </a:r>
            <a:r>
              <a:rPr lang="en-US" sz="20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</a:t>
            </a:r>
            <a:r>
              <a:rPr lang="en-US" sz="2000" b="1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ຈັນສຸດາ</a:t>
            </a:r>
            <a:r>
              <a:rPr lang="en-US" sz="20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</a:t>
            </a:r>
            <a:r>
              <a:rPr lang="en-US" sz="2000" b="1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ປະທຸມມະວົງ</a:t>
            </a:r>
            <a:r>
              <a:rPr lang="en-US" sz="20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.</a:t>
            </a:r>
            <a:endParaRPr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-US" sz="2000" b="1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ນາງ</a:t>
            </a:r>
            <a:r>
              <a:rPr lang="en-US" sz="20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</a:t>
            </a:r>
            <a:r>
              <a:rPr lang="en-US" sz="2000" b="1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ພູສຸມາ</a:t>
            </a:r>
            <a:r>
              <a:rPr lang="en-US" sz="20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</a:t>
            </a:r>
            <a:r>
              <a:rPr lang="en-US" sz="2000" b="1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ບັນຈົງພານິດ</a:t>
            </a:r>
            <a:r>
              <a:rPr lang="en-US" sz="20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.</a:t>
            </a:r>
            <a:endParaRPr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endParaRPr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  <a:sym typeface="Arial"/>
            </a:endParaRPr>
          </a:p>
        </p:txBody>
      </p:sp>
      <p:sp>
        <p:nvSpPr>
          <p:cNvPr id="62" name="Google Shape;62;p2"/>
          <p:cNvSpPr txBox="1">
            <a:spLocks noGrp="1"/>
          </p:cNvSpPr>
          <p:nvPr>
            <p:ph type="title" idx="13"/>
          </p:nvPr>
        </p:nvSpPr>
        <p:spPr>
          <a:xfrm>
            <a:off x="3706107" y="176357"/>
            <a:ext cx="2224598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u="sng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ບົດນຳສະເໜີ</a:t>
            </a:r>
            <a:endParaRPr u="sng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  <a:sym typeface="Arial"/>
            </a:endParaRPr>
          </a:p>
        </p:txBody>
      </p:sp>
      <p:cxnSp>
        <p:nvCxnSpPr>
          <p:cNvPr id="63" name="Google Shape;63;p2"/>
          <p:cNvCxnSpPr/>
          <p:nvPr/>
        </p:nvCxnSpPr>
        <p:spPr>
          <a:xfrm>
            <a:off x="4729165" y="3159406"/>
            <a:ext cx="0" cy="1150278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4" name="Google Shape;64;p2"/>
          <p:cNvCxnSpPr/>
          <p:nvPr/>
        </p:nvCxnSpPr>
        <p:spPr>
          <a:xfrm>
            <a:off x="912861" y="3144759"/>
            <a:ext cx="0" cy="103612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5" name="Google Shape;65;p2"/>
          <p:cNvCxnSpPr/>
          <p:nvPr/>
        </p:nvCxnSpPr>
        <p:spPr>
          <a:xfrm>
            <a:off x="7122527" y="1878399"/>
            <a:ext cx="0" cy="39358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6" name="Google Shape;66;p2"/>
          <p:cNvCxnSpPr/>
          <p:nvPr/>
        </p:nvCxnSpPr>
        <p:spPr>
          <a:xfrm>
            <a:off x="1930874" y="1856766"/>
            <a:ext cx="0" cy="406277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7" name="Google Shape;67;p2"/>
          <p:cNvSpPr txBox="1">
            <a:spLocks noGrp="1"/>
          </p:cNvSpPr>
          <p:nvPr>
            <p:ph type="title" idx="14"/>
          </p:nvPr>
        </p:nvSpPr>
        <p:spPr>
          <a:xfrm>
            <a:off x="3259338" y="756173"/>
            <a:ext cx="3326672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u="sng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ວິຊາ</a:t>
            </a:r>
            <a:r>
              <a:rPr lang="en-US" u="sng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Times New Roman"/>
              </a:rPr>
              <a:t> PYTHON  .LECT </a:t>
            </a:r>
            <a:endParaRPr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68" name="Google Shape;68;p2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2986" y="120224"/>
            <a:ext cx="2356389" cy="235638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7516394" y="4472768"/>
            <a:ext cx="1192772" cy="515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Fira Sans Condensed Light"/>
              </a:rPr>
              <a:t>Class : 1CS2 </a:t>
            </a:r>
            <a:endParaRPr sz="1600" b="1" i="0" u="none" strike="noStrike" cap="none" dirty="0">
              <a:solidFill>
                <a:schemeClr val="lt2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  <a:sym typeface="Fira Sans Condensed Light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453046" y="19734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Times New Roman"/>
              </a:rPr>
              <a:t>OUTLINE</a:t>
            </a:r>
            <a:endParaRPr sz="3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  <a:sym typeface="Times New Roman"/>
            </a:endParaRPr>
          </a:p>
        </p:txBody>
      </p:sp>
      <p:sp>
        <p:nvSpPr>
          <p:cNvPr id="75" name="Google Shape;75;p3"/>
          <p:cNvSpPr txBox="1">
            <a:spLocks noGrp="1"/>
          </p:cNvSpPr>
          <p:nvPr>
            <p:ph type="body" idx="1"/>
          </p:nvPr>
        </p:nvSpPr>
        <p:spPr>
          <a:xfrm>
            <a:off x="731943" y="661983"/>
            <a:ext cx="7959011" cy="4373451"/>
          </a:xfrm>
          <a:prstGeom prst="rect">
            <a:avLst/>
          </a:prstGeom>
          <a:solidFill>
            <a:schemeClr val="dk1">
              <a:alpha val="56470"/>
            </a:scheme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    </a:t>
            </a: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Times New Roman"/>
              </a:rPr>
              <a:t>1</a:t>
            </a: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.</a:t>
            </a:r>
            <a:r>
              <a:rPr lang="lo-LA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ແນວຄວາມຄິດ</a:t>
            </a: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Times New Roman"/>
              </a:rPr>
              <a:t>?</a:t>
            </a:r>
            <a:endParaRPr sz="2000" dirty="0">
              <a:solidFill>
                <a:schemeClr val="lt2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100"/>
              <a:buNone/>
            </a:pP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    </a:t>
            </a: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Times New Roman"/>
              </a:rPr>
              <a:t>2.</a:t>
            </a: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</a:t>
            </a:r>
            <a:r>
              <a:rPr lang="en-US" sz="2000" dirty="0" err="1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ຄວາມໝາຍຂອງ</a:t>
            </a: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</a:t>
            </a: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Times New Roman"/>
              </a:rPr>
              <a:t>AI </a:t>
            </a: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?</a:t>
            </a:r>
            <a:endParaRPr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0" indent="0">
              <a:spcBef>
                <a:spcPts val="3200"/>
              </a:spcBef>
              <a:buNone/>
            </a:pP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    </a:t>
            </a: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Times New Roman"/>
              </a:rPr>
              <a:t>3. </a:t>
            </a:r>
            <a:r>
              <a:rPr lang="en-US" sz="2000" dirty="0" err="1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ຄຸນປະໂຫຍດ</a:t>
            </a:r>
            <a:r>
              <a:rPr lang="lo-LA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ຂອງ</a:t>
            </a: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Times New Roman"/>
              </a:rPr>
              <a:t> </a:t>
            </a:r>
            <a:r>
              <a:rPr lang="en-US" sz="20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Voice assistant</a:t>
            </a: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?</a:t>
            </a:r>
            <a:endParaRPr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0" lvl="0" indent="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100"/>
              <a:buNone/>
            </a:pP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   </a:t>
            </a: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Times New Roman"/>
              </a:rPr>
              <a:t> 4. FLOWCHART </a:t>
            </a:r>
            <a:r>
              <a:rPr lang="en-US" sz="2000" dirty="0" err="1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ການເຮັດວຽກຂອງ</a:t>
            </a: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</a:t>
            </a: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Times New Roman"/>
              </a:rPr>
              <a:t>PROGRAM .</a:t>
            </a:r>
            <a:endParaRPr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0" lvl="0" indent="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100"/>
              <a:buNone/>
            </a:pP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    </a:t>
            </a: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Times New Roman"/>
              </a:rPr>
              <a:t>5.</a:t>
            </a:r>
            <a:r>
              <a:rPr lang="en-US" sz="2000" b="0" i="0" u="none" strike="noStrike" cap="none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PACKAGE </a:t>
            </a:r>
            <a:r>
              <a:rPr lang="en-US" sz="2000" dirty="0" err="1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ທີ່ຊ່ວຍໃນການຂຽນລະບົບ</a:t>
            </a: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.</a:t>
            </a:r>
            <a:endParaRPr sz="2000" dirty="0">
              <a:solidFill>
                <a:schemeClr val="lt2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  </a:t>
            </a:r>
            <a:r>
              <a:rPr lang="en-US" sz="24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Times New Roman"/>
              </a:rPr>
              <a:t> 6. </a:t>
            </a: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Times New Roman"/>
              </a:rPr>
              <a:t>DEMO.</a:t>
            </a:r>
            <a:endParaRPr sz="2000" dirty="0">
              <a:solidFill>
                <a:schemeClr val="lt2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3200"/>
              </a:spcBef>
              <a:spcAft>
                <a:spcPts val="1600"/>
              </a:spcAft>
              <a:buSzPts val="1100"/>
              <a:buNone/>
            </a:pPr>
            <a:endParaRPr dirty="0">
              <a:solidFill>
                <a:schemeClr val="lt2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  <a:sym typeface="Arial"/>
            </a:endParaRPr>
          </a:p>
        </p:txBody>
      </p:sp>
      <p:grpSp>
        <p:nvGrpSpPr>
          <p:cNvPr id="76" name="Google Shape;76;p3"/>
          <p:cNvGrpSpPr/>
          <p:nvPr/>
        </p:nvGrpSpPr>
        <p:grpSpPr>
          <a:xfrm>
            <a:off x="5868785" y="770049"/>
            <a:ext cx="2645708" cy="2608026"/>
            <a:chOff x="1040275" y="238125"/>
            <a:chExt cx="5538450" cy="5237950"/>
          </a:xfrm>
        </p:grpSpPr>
        <p:sp>
          <p:nvSpPr>
            <p:cNvPr id="77" name="Google Shape;77;p3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4705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4705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4705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"/>
          <p:cNvSpPr txBox="1">
            <a:spLocks noGrp="1"/>
          </p:cNvSpPr>
          <p:nvPr>
            <p:ph type="title" idx="6"/>
          </p:nvPr>
        </p:nvSpPr>
        <p:spPr>
          <a:xfrm>
            <a:off x="0" y="289518"/>
            <a:ext cx="441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1</a:t>
            </a:r>
            <a:r>
              <a:rPr lang="en-US" sz="24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. </a:t>
            </a:r>
            <a:r>
              <a:rPr lang="lo-LA" sz="24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ແນວຄວາມຄິດ</a:t>
            </a:r>
            <a:endParaRPr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  <a:sym typeface="Times New Roman"/>
            </a:endParaRPr>
          </a:p>
        </p:txBody>
      </p:sp>
      <p:sp>
        <p:nvSpPr>
          <p:cNvPr id="320" name="Google Shape;320;p5"/>
          <p:cNvSpPr txBox="1">
            <a:spLocks noGrp="1"/>
          </p:cNvSpPr>
          <p:nvPr>
            <p:ph type="subTitle" idx="2"/>
          </p:nvPr>
        </p:nvSpPr>
        <p:spPr>
          <a:xfrm>
            <a:off x="5367912" y="3493054"/>
            <a:ext cx="2155238" cy="80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Siri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5"/>
          <p:cNvSpPr txBox="1">
            <a:spLocks noGrp="1"/>
          </p:cNvSpPr>
          <p:nvPr>
            <p:ph type="subTitle" idx="3"/>
          </p:nvPr>
        </p:nvSpPr>
        <p:spPr>
          <a:xfrm>
            <a:off x="1351813" y="3483210"/>
            <a:ext cx="2241439" cy="100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Iron man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3" name="Google Shape;323;p5"/>
          <p:cNvCxnSpPr>
            <a:cxnSpLocks/>
          </p:cNvCxnSpPr>
          <p:nvPr/>
        </p:nvCxnSpPr>
        <p:spPr>
          <a:xfrm>
            <a:off x="1245402" y="735310"/>
            <a:ext cx="211434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4" name="Google Shape;324;p5"/>
          <p:cNvCxnSpPr/>
          <p:nvPr/>
        </p:nvCxnSpPr>
        <p:spPr>
          <a:xfrm rot="10800000">
            <a:off x="4586471" y="3472963"/>
            <a:ext cx="0" cy="81592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5" name="Google Shape;325;p5"/>
          <p:cNvCxnSpPr/>
          <p:nvPr/>
        </p:nvCxnSpPr>
        <p:spPr>
          <a:xfrm rot="10800000">
            <a:off x="7778152" y="3493054"/>
            <a:ext cx="0" cy="77574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6" name="Google Shape;326;p5"/>
          <p:cNvCxnSpPr/>
          <p:nvPr/>
        </p:nvCxnSpPr>
        <p:spPr>
          <a:xfrm>
            <a:off x="423949" y="4680460"/>
            <a:ext cx="8104909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9" name="Google Shape;329;p5"/>
          <p:cNvSpPr/>
          <p:nvPr/>
        </p:nvSpPr>
        <p:spPr>
          <a:xfrm>
            <a:off x="4419600" y="2419350"/>
            <a:ext cx="573186" cy="57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67CC6E-78D4-43EE-A0DA-DFCA3C074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400" y="1334366"/>
            <a:ext cx="2983960" cy="18490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EB1718-1EA2-484E-9245-9F5EF94ED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193" y="1334366"/>
            <a:ext cx="3263002" cy="183544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Google Shape;306;p4"/>
          <p:cNvCxnSpPr/>
          <p:nvPr/>
        </p:nvCxnSpPr>
        <p:spPr>
          <a:xfrm rot="10800000">
            <a:off x="750683" y="4767528"/>
            <a:ext cx="7642633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7" name="Google Shape;307;p4"/>
          <p:cNvSpPr txBox="1"/>
          <p:nvPr/>
        </p:nvSpPr>
        <p:spPr>
          <a:xfrm>
            <a:off x="2515996" y="859703"/>
            <a:ext cx="490293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2"/>
                </a:solidFill>
                <a:highlight>
                  <a:srgbClr val="000000"/>
                </a:highlight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Times New Roman"/>
              </a:rPr>
              <a:t>AI   ( Artificial Intelligence </a:t>
            </a:r>
            <a:r>
              <a:rPr lang="en-US" sz="2400" b="0" i="0" u="none" strike="noStrike" cap="none" dirty="0">
                <a:solidFill>
                  <a:schemeClr val="lt2"/>
                </a:solidFill>
                <a:highlight>
                  <a:srgbClr val="000000"/>
                </a:highlight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Times New Roman"/>
              </a:rPr>
              <a:t>)</a:t>
            </a:r>
            <a:endParaRPr sz="2400" b="0" i="0" u="none" strike="noStrike" cap="none" dirty="0">
              <a:solidFill>
                <a:schemeClr val="lt2"/>
              </a:solidFill>
              <a:highlight>
                <a:srgbClr val="000000"/>
              </a:highlight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  <a:sym typeface="Times New Roman"/>
            </a:endParaRPr>
          </a:p>
        </p:txBody>
      </p:sp>
      <p:sp>
        <p:nvSpPr>
          <p:cNvPr id="308" name="Google Shape;308;p4"/>
          <p:cNvSpPr txBox="1"/>
          <p:nvPr/>
        </p:nvSpPr>
        <p:spPr>
          <a:xfrm>
            <a:off x="559136" y="4163449"/>
            <a:ext cx="3913719" cy="468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Times New Roman"/>
              </a:rPr>
              <a:t>Artificial </a:t>
            </a:r>
            <a:r>
              <a:rPr lang="en-US" sz="2400" b="1" i="0" u="none" strike="noStrike" cap="none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Times New Roman"/>
              </a:rPr>
              <a:t>: </a:t>
            </a:r>
            <a:r>
              <a:rPr lang="en-US" sz="2400" b="1" i="0" u="none" strike="noStrike" cap="none" dirty="0" err="1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ທຽມ</a:t>
            </a:r>
            <a:r>
              <a:rPr lang="en-US" sz="2400" b="1" i="0" u="none" strike="noStrike" cap="none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ຫຼື</a:t>
            </a:r>
            <a:r>
              <a:rPr lang="en-US" sz="2400" b="1" i="0" u="none" strike="noStrike" cap="none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ຂອງທຽມ</a:t>
            </a:r>
            <a:endParaRPr sz="2400" b="1" i="0" u="none" strike="noStrike" cap="none" dirty="0">
              <a:solidFill>
                <a:schemeClr val="lt2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  <a:sym typeface="Fira Sans Condensed Light"/>
            </a:endParaRPr>
          </a:p>
        </p:txBody>
      </p:sp>
      <p:sp>
        <p:nvSpPr>
          <p:cNvPr id="309" name="Google Shape;309;p4"/>
          <p:cNvSpPr txBox="1">
            <a:spLocks noGrp="1"/>
          </p:cNvSpPr>
          <p:nvPr>
            <p:ph type="title"/>
          </p:nvPr>
        </p:nvSpPr>
        <p:spPr>
          <a:xfrm>
            <a:off x="925021" y="191441"/>
            <a:ext cx="6184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Times New Roman"/>
              </a:rPr>
              <a:t>2. </a:t>
            </a:r>
            <a:r>
              <a:rPr lang="en-US" sz="24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ມາຮູ້ກ່ຽວກັບຄວາມ</a:t>
            </a:r>
            <a:r>
              <a:rPr lang="lo-LA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ໝາຍ</a:t>
            </a:r>
            <a:r>
              <a:rPr lang="en-US" sz="24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ຂອງ</a:t>
            </a:r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AI </a:t>
            </a:r>
            <a:r>
              <a:rPr lang="en-US" sz="24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ແມ່ນຫຍັງ</a:t>
            </a:r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?</a:t>
            </a:r>
            <a:endParaRPr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  <a:sym typeface="Arial"/>
            </a:endParaRPr>
          </a:p>
        </p:txBody>
      </p:sp>
      <p:cxnSp>
        <p:nvCxnSpPr>
          <p:cNvPr id="310" name="Google Shape;310;p4"/>
          <p:cNvCxnSpPr/>
          <p:nvPr/>
        </p:nvCxnSpPr>
        <p:spPr>
          <a:xfrm rot="10800000">
            <a:off x="1347745" y="745586"/>
            <a:ext cx="54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11" name="Google Shape;311;p4" descr="A picture containing text, helme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318" y="1623650"/>
            <a:ext cx="3909438" cy="2486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" descr="A screenshot of a video gam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30823" y="1623650"/>
            <a:ext cx="3913719" cy="244286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"/>
          <p:cNvSpPr txBox="1"/>
          <p:nvPr/>
        </p:nvSpPr>
        <p:spPr>
          <a:xfrm>
            <a:off x="5051346" y="4195561"/>
            <a:ext cx="3533518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err="1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Times New Roman"/>
              </a:rPr>
              <a:t>Intellingence</a:t>
            </a:r>
            <a:r>
              <a:rPr lang="en-US" sz="2400" b="1" i="0" u="none" strike="noStrike" cap="none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Times New Roman"/>
              </a:rPr>
              <a:t> :</a:t>
            </a:r>
            <a:r>
              <a:rPr lang="en-US" sz="2400" b="0" i="0" u="none" strike="noStrike" cap="none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Fira Sans Condensed Light"/>
              </a:rPr>
              <a:t> </a:t>
            </a:r>
            <a:r>
              <a:rPr lang="en-US" sz="2400" b="1" i="0" u="none" strike="noStrike" cap="none" dirty="0" err="1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ສະຕິປັນຍາ</a:t>
            </a:r>
            <a:endParaRPr sz="2400" b="1" i="0" u="none" strike="noStrike" cap="none" dirty="0">
              <a:solidFill>
                <a:schemeClr val="lt2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  <a:sym typeface="Fira Sans Condensed Light"/>
            </a:endParaRP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"/>
          <p:cNvSpPr txBox="1">
            <a:spLocks noGrp="1"/>
          </p:cNvSpPr>
          <p:nvPr>
            <p:ph type="title"/>
          </p:nvPr>
        </p:nvSpPr>
        <p:spPr>
          <a:xfrm>
            <a:off x="284673" y="100738"/>
            <a:ext cx="49989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3. </a:t>
            </a:r>
            <a:r>
              <a:rPr lang="en-US" sz="2000" dirty="0" err="1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ຄຸນປະໂຫຍດຂອງ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</a:t>
            </a:r>
            <a:r>
              <a:rPr lang="en-US" sz="20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Voice assistant.</a:t>
            </a:r>
            <a:endParaRPr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337" name="Google Shape;337;p6" descr="A picture containing text, microscop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7449" y="2316152"/>
            <a:ext cx="769436" cy="7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24028" y="-331850"/>
            <a:ext cx="3447723" cy="15793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6"/>
          <p:cNvCxnSpPr>
            <a:cxnSpLocks/>
          </p:cNvCxnSpPr>
          <p:nvPr/>
        </p:nvCxnSpPr>
        <p:spPr>
          <a:xfrm>
            <a:off x="399127" y="471454"/>
            <a:ext cx="375934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40" name="Google Shape;340;p6" descr="A person sitting at a desk with his head in his hand&#10;&#10;Description automatically generated with low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9127" y="1540981"/>
            <a:ext cx="2553599" cy="153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"/>
          <p:cNvPicPr preferRelativeResize="0"/>
          <p:nvPr/>
        </p:nvPicPr>
        <p:blipFill rotWithShape="1">
          <a:blip r:embed="rId7">
            <a:alphaModFix/>
          </a:blip>
          <a:srcRect l="29000" t="-28540" r="-28999" b="28540"/>
          <a:stretch/>
        </p:blipFill>
        <p:spPr>
          <a:xfrm>
            <a:off x="3412976" y="77700"/>
            <a:ext cx="2939732" cy="18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"/>
          <p:cNvPicPr preferRelativeResize="0"/>
          <p:nvPr/>
        </p:nvPicPr>
        <p:blipFill rotWithShape="1">
          <a:blip r:embed="rId8">
            <a:alphaModFix/>
          </a:blip>
          <a:srcRect l="-131920" t="-31279" r="131920" b="31279"/>
          <a:stretch/>
        </p:blipFill>
        <p:spPr>
          <a:xfrm>
            <a:off x="3399175" y="1596114"/>
            <a:ext cx="2345662" cy="15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06450" y="3489750"/>
            <a:ext cx="2345651" cy="156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"/>
          <p:cNvPicPr preferRelativeResize="0"/>
          <p:nvPr/>
        </p:nvPicPr>
        <p:blipFill rotWithShape="1">
          <a:blip r:embed="rId8">
            <a:alphaModFix/>
          </a:blip>
          <a:srcRect l="-3850" t="3830" r="3849" b="-3829"/>
          <a:stretch/>
        </p:blipFill>
        <p:spPr>
          <a:xfrm>
            <a:off x="5926024" y="1247450"/>
            <a:ext cx="2734052" cy="18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6"/>
          <p:cNvPicPr preferRelativeResize="0"/>
          <p:nvPr/>
        </p:nvPicPr>
        <p:blipFill rotWithShape="1">
          <a:blip r:embed="rId10">
            <a:alphaModFix/>
          </a:blip>
          <a:srcRect t="-6462" r="-13327"/>
          <a:stretch/>
        </p:blipFill>
        <p:spPr>
          <a:xfrm>
            <a:off x="4853101" y="3378538"/>
            <a:ext cx="2483450" cy="1681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6"/>
          <p:cNvCxnSpPr/>
          <p:nvPr/>
        </p:nvCxnSpPr>
        <p:spPr>
          <a:xfrm>
            <a:off x="4966950" y="2643775"/>
            <a:ext cx="1087200" cy="138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7" name="Google Shape;347;p6"/>
          <p:cNvCxnSpPr/>
          <p:nvPr/>
        </p:nvCxnSpPr>
        <p:spPr>
          <a:xfrm rot="10800000">
            <a:off x="2973775" y="2602075"/>
            <a:ext cx="1184700" cy="417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8" name="Google Shape;348;p6"/>
          <p:cNvCxnSpPr/>
          <p:nvPr/>
        </p:nvCxnSpPr>
        <p:spPr>
          <a:xfrm rot="10800000" flipH="1">
            <a:off x="4520900" y="1932875"/>
            <a:ext cx="13800" cy="3903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9" name="Google Shape;349;p6"/>
          <p:cNvCxnSpPr/>
          <p:nvPr/>
        </p:nvCxnSpPr>
        <p:spPr>
          <a:xfrm>
            <a:off x="4829650" y="3020725"/>
            <a:ext cx="639000" cy="4452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0" name="Google Shape;350;p6"/>
          <p:cNvCxnSpPr/>
          <p:nvPr/>
        </p:nvCxnSpPr>
        <p:spPr>
          <a:xfrm flipH="1">
            <a:off x="3848900" y="3010350"/>
            <a:ext cx="403200" cy="4794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"/>
          <p:cNvSpPr txBox="1"/>
          <p:nvPr/>
        </p:nvSpPr>
        <p:spPr>
          <a:xfrm>
            <a:off x="1140140" y="109200"/>
            <a:ext cx="579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4. </a:t>
            </a: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FLOWCHART </a:t>
            </a:r>
            <a:r>
              <a:rPr lang="en-US" sz="2000" b="0" i="0" u="none" strike="noStrike" cap="none" dirty="0" err="1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ການເຮັດວຽກຂອງ</a:t>
            </a:r>
            <a:r>
              <a:rPr lang="en-US" sz="2000" b="0" i="0" u="none" strike="noStrike" cap="none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</a:t>
            </a: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PROGRAM</a:t>
            </a:r>
            <a:endParaRPr sz="1400" b="0" i="0" u="none" strike="noStrike" cap="none" dirty="0">
              <a:solidFill>
                <a:srgbClr val="000000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39A56-61D1-4E60-89DB-95E2F5FC0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107" y="545119"/>
            <a:ext cx="4367966" cy="432128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8"/>
          <p:cNvSpPr txBox="1"/>
          <p:nvPr/>
        </p:nvSpPr>
        <p:spPr>
          <a:xfrm>
            <a:off x="250728" y="202672"/>
            <a:ext cx="482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rPr>
              <a:t> 5. PACKAGE </a:t>
            </a:r>
            <a:r>
              <a:rPr lang="en-US" sz="2000" dirty="0" err="1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ທີ່ຊ່ວຍໃນການຂຽນລະບົບ</a:t>
            </a:r>
            <a:endParaRPr sz="2000" b="0" i="0" u="none" strike="noStrike" cap="none" dirty="0">
              <a:solidFill>
                <a:srgbClr val="000000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CC230-6263-4193-9F0B-604F3DD5A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40" y="602872"/>
            <a:ext cx="4958080" cy="437093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f875f137f9_0_4"/>
          <p:cNvSpPr txBox="1"/>
          <p:nvPr/>
        </p:nvSpPr>
        <p:spPr>
          <a:xfrm>
            <a:off x="475390" y="284341"/>
            <a:ext cx="482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EX: </a:t>
            </a:r>
            <a:r>
              <a:rPr lang="en-US" sz="2000" dirty="0" err="1">
                <a:solidFill>
                  <a:schemeClr val="l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Json</a:t>
            </a:r>
            <a:endParaRPr sz="2000" b="0" i="0" u="none" strike="noStrike" cap="none" dirty="0">
              <a:solidFill>
                <a:srgbClr val="000000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  <a:sym typeface="Arial"/>
            </a:endParaRPr>
          </a:p>
        </p:txBody>
      </p:sp>
      <p:pic>
        <p:nvPicPr>
          <p:cNvPr id="368" name="Google Shape;368;g1f875f137f9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00" y="1734000"/>
            <a:ext cx="8873150" cy="13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202</Words>
  <Application>Microsoft Office PowerPoint</Application>
  <PresentationFormat>On-screen Show (16:9)</PresentationFormat>
  <Paragraphs>34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Advent Pro Light</vt:lpstr>
      <vt:lpstr>Times New Roman</vt:lpstr>
      <vt:lpstr>Phetsarath OT</vt:lpstr>
      <vt:lpstr>Fira Sans Condensed Light</vt:lpstr>
      <vt:lpstr>Rajdhani</vt:lpstr>
      <vt:lpstr>Arial</vt:lpstr>
      <vt:lpstr>Anton</vt:lpstr>
      <vt:lpstr>Ai Tech Agency by Slidesgo</vt:lpstr>
      <vt:lpstr>PowerPoint Presentation</vt:lpstr>
      <vt:lpstr>MAJOR : FNS ( Computer science ).</vt:lpstr>
      <vt:lpstr>OUTLINE</vt:lpstr>
      <vt:lpstr>1. ແນວຄວາມຄິດ</vt:lpstr>
      <vt:lpstr>2. ມາຮູ້ກ່ຽວກັບຄວາມໝາຍຂອງ AI ແມ່ນຫຍັງ?</vt:lpstr>
      <vt:lpstr> 3. ຄຸນປະໂຫຍດຂອງ Voice assistant.</vt:lpstr>
      <vt:lpstr>PowerPoint Presentation</vt:lpstr>
      <vt:lpstr>PowerPoint Presentation</vt:lpstr>
      <vt:lpstr>PowerPoint Presentation</vt:lpstr>
      <vt:lpstr>PowerPoint Presentation</vt:lpstr>
      <vt:lpstr>THANKS for listening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Bounleuam</dc:creator>
  <cp:lastModifiedBy>Bounleuam Saengkhamyong</cp:lastModifiedBy>
  <cp:revision>10</cp:revision>
  <dcterms:modified xsi:type="dcterms:W3CDTF">2023-02-04T07:30:02Z</dcterms:modified>
</cp:coreProperties>
</file>